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9" r:id="rId4"/>
    <p:sldMasterId id="2147483660" r:id="rId5"/>
  </p:sldMasterIdLst>
  <p:notesMasterIdLst>
    <p:notesMasterId r:id="rId20"/>
  </p:notesMasterIdLst>
  <p:handoutMasterIdLst>
    <p:handoutMasterId r:id="rId21"/>
  </p:handoutMasterIdLst>
  <p:sldIdLst>
    <p:sldId id="2145707010" r:id="rId6"/>
    <p:sldId id="2145707013" r:id="rId7"/>
    <p:sldId id="2145707014" r:id="rId8"/>
    <p:sldId id="2145707048" r:id="rId9"/>
    <p:sldId id="2145707021" r:id="rId10"/>
    <p:sldId id="2145707049" r:id="rId11"/>
    <p:sldId id="2145707051" r:id="rId12"/>
    <p:sldId id="2145707052" r:id="rId13"/>
    <p:sldId id="2145707053" r:id="rId14"/>
    <p:sldId id="2145707054" r:id="rId15"/>
    <p:sldId id="2145707055" r:id="rId16"/>
    <p:sldId id="2145707057" r:id="rId17"/>
    <p:sldId id="2145707056" r:id="rId18"/>
    <p:sldId id="2145707032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A1D6D9F1-A9AE-44CE-85B0-CABD06ADB03D}">
          <p14:sldIdLst>
            <p14:sldId id="2145707010"/>
            <p14:sldId id="2145707013"/>
          </p14:sldIdLst>
        </p14:section>
        <p14:section name="1. Signature du contrat V2 côté Opérateur" id="{22C1005E-8B59-4BAA-B20B-DA441E6EC34C}">
          <p14:sldIdLst>
            <p14:sldId id="2145707014"/>
            <p14:sldId id="2145707048"/>
            <p14:sldId id="2145707021"/>
            <p14:sldId id="2145707049"/>
            <p14:sldId id="2145707051"/>
            <p14:sldId id="2145707052"/>
            <p14:sldId id="2145707053"/>
            <p14:sldId id="2145707054"/>
            <p14:sldId id="2145707055"/>
          </p14:sldIdLst>
        </p14:section>
        <p14:section name="2. Contre signature du contrat V2 par l'ANS" id="{CF10C1F7-5656-4777-BA1D-488FEF599171}">
          <p14:sldIdLst>
            <p14:sldId id="2145707057"/>
            <p14:sldId id="2145707056"/>
          </p14:sldIdLst>
        </p14:section>
        <p14:section name="Fin" id="{6F41A4A3-14FC-4C9C-88F3-762FEB3621E8}">
          <p14:sldIdLst>
            <p14:sldId id="21457070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3" userDrawn="1">
          <p15:clr>
            <a:srgbClr val="A4A3A4"/>
          </p15:clr>
        </p15:guide>
        <p15:guide id="3" pos="303" userDrawn="1">
          <p15:clr>
            <a:srgbClr val="A4A3A4"/>
          </p15:clr>
        </p15:guide>
        <p15:guide id="4" pos="7379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orient="horz" pos="323" userDrawn="1">
          <p15:clr>
            <a:srgbClr val="A4A3A4"/>
          </p15:clr>
        </p15:guide>
        <p15:guide id="7" orient="horz" pos="1321" userDrawn="1">
          <p15:clr>
            <a:srgbClr val="A4A3A4"/>
          </p15:clr>
        </p15:guide>
        <p15:guide id="8" orient="horz" pos="1911" userDrawn="1">
          <p15:clr>
            <a:srgbClr val="A4A3A4"/>
          </p15:clr>
        </p15:guide>
        <p15:guide id="9" pos="3409" userDrawn="1">
          <p15:clr>
            <a:srgbClr val="A4A3A4"/>
          </p15:clr>
        </p15:guide>
        <p15:guide id="10" orient="horz" pos="2908" userDrawn="1">
          <p15:clr>
            <a:srgbClr val="A4A3A4"/>
          </p15:clr>
        </p15:guide>
        <p15:guide id="11" orient="horz" userDrawn="1">
          <p15:clr>
            <a:srgbClr val="A4A3A4"/>
          </p15:clr>
        </p15:guide>
        <p15:guide id="12" pos="54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B4B46E-E7C5-D3A6-1CBF-E28981DDA77E}" name="Mike GUEYE" initials="MG" userId="S::mike.gueye@esante.gouv.fr::61246578-7a1a-40fc-8fec-01619847973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e GUEYE" initials="MG" lastIdx="6" clrIdx="0">
    <p:extLst>
      <p:ext uri="{19B8F6BF-5375-455C-9EA6-DF929625EA0E}">
        <p15:presenceInfo xmlns:p15="http://schemas.microsoft.com/office/powerpoint/2012/main" userId="S::Mike.gueye@esante.gouv.fr::61246578-7a1a-40fc-8fec-016198479732" providerId="AD"/>
      </p:ext>
    </p:extLst>
  </p:cmAuthor>
  <p:cmAuthor id="2" name="Adrien" initials="A" lastIdx="2" clrIdx="1">
    <p:extLst>
      <p:ext uri="{19B8F6BF-5375-455C-9EA6-DF929625EA0E}">
        <p15:presenceInfo xmlns:p15="http://schemas.microsoft.com/office/powerpoint/2012/main" userId="Adrien" providerId="None"/>
      </p:ext>
    </p:extLst>
  </p:cmAuthor>
  <p:cmAuthor id="3" name="Adrien COSME" initials="AC" lastIdx="2" clrIdx="2">
    <p:extLst>
      <p:ext uri="{19B8F6BF-5375-455C-9EA6-DF929625EA0E}">
        <p15:presenceInfo xmlns:p15="http://schemas.microsoft.com/office/powerpoint/2012/main" userId="S::adrien.cosme.ext@esante.gouv.fr::57f19169-c0e6-43db-8fb6-97bb78bfd6b8" providerId="AD"/>
      </p:ext>
    </p:extLst>
  </p:cmAuthor>
  <p:cmAuthor id="4" name="RIGAULT Soazig" initials="RS" lastIdx="8" clrIdx="3">
    <p:extLst>
      <p:ext uri="{19B8F6BF-5375-455C-9EA6-DF929625EA0E}">
        <p15:presenceInfo xmlns:p15="http://schemas.microsoft.com/office/powerpoint/2012/main" userId="S::soazig.rigault@wavestone.com::82c0e51a-14c2-449d-b057-41660f492c85" providerId="AD"/>
      </p:ext>
    </p:extLst>
  </p:cmAuthor>
  <p:cmAuthor id="5" name="Adrien Cosme (FR)" initials="AC(" lastIdx="4" clrIdx="4">
    <p:extLst>
      <p:ext uri="{19B8F6BF-5375-455C-9EA6-DF929625EA0E}">
        <p15:presenceInfo xmlns:p15="http://schemas.microsoft.com/office/powerpoint/2012/main" userId="S::adrien.cosme@pwc.com::8b29c258-1514-4221-ab5d-49bca1cbcae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0739"/>
    <a:srgbClr val="E60A17"/>
    <a:srgbClr val="4DBDB8"/>
    <a:srgbClr val="E40613"/>
    <a:srgbClr val="DA2563"/>
    <a:srgbClr val="D20050"/>
    <a:srgbClr val="6F7072"/>
    <a:srgbClr val="4171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71EA53-8E30-1C1C-CEBD-541190C8FD57}" v="4" dt="2022-09-20T12:49:51.672"/>
    <p1510:client id="{780CBCB5-2CC3-47C4-A7C8-3D2A5C923EA5}" v="250" dt="2022-09-21T08:18:21.183"/>
    <p1510:client id="{F7F42215-496B-473B-BFEE-C6ECC78372BA}" v="1484" dt="2022-09-20T16:51:39.690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56"/>
      </p:cViewPr>
      <p:guideLst>
        <p:guide orient="horz" pos="2160"/>
        <p:guide pos="2163"/>
        <p:guide pos="303"/>
        <p:guide pos="7379"/>
        <p:guide orient="horz" pos="3974"/>
        <p:guide orient="horz" pos="323"/>
        <p:guide orient="horz" pos="1321"/>
        <p:guide orient="horz" pos="1911"/>
        <p:guide pos="3409"/>
        <p:guide orient="horz" pos="2908"/>
        <p:guide orient="horz"/>
        <p:guide pos="540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4107E00-21E0-4E84-B57D-D977E2E73C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19F153-98FD-4964-9A91-BB25C24F0B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7E6E7-E549-48BB-A7CB-E5DD6201E506}" type="datetimeFigureOut">
              <a:rPr lang="fr-FR" smtClean="0"/>
              <a:t>21/09/2022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E040E3-DFFF-46D6-A40C-1B3423B705C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620CD-472C-45FF-9773-5518278258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A23EA-2A2C-42ED-84BD-52E93711CA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1792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531DA-06C6-420C-BBED-47F3570FA3F1}" type="datetimeFigureOut">
              <a:rPr lang="fr-FR" smtClean="0"/>
              <a:t>21/09/2022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18A2D-20AC-4DA5-B3F0-07ACF434B0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66081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Remplacer les « petits 1 et 2 » par a et b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18A2D-20AC-4DA5-B3F0-07ACF434B00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660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18A2D-20AC-4DA5-B3F0-07ACF434B00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138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18A2D-20AC-4DA5-B3F0-07ACF434B00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5387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18A2D-20AC-4DA5-B3F0-07ACF434B00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7733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18A2D-20AC-4DA5-B3F0-07ACF434B00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208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18A2D-20AC-4DA5-B3F0-07ACF434B00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003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18A2D-20AC-4DA5-B3F0-07ACF434B00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382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18A2D-20AC-4DA5-B3F0-07ACF434B00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614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urante /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A621F5B-FF75-8543-BB13-09D0857A7C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55" y="501063"/>
            <a:ext cx="516648" cy="24999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84C1CB7-3BF5-E649-A704-F54127880D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55" y="501063"/>
            <a:ext cx="516648" cy="249992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61A7CDA-04B5-A14A-A48C-2E58F37BBBD7}"/>
              </a:ext>
            </a:extLst>
          </p:cNvPr>
          <p:cNvCxnSpPr>
            <a:cxnSpLocks/>
          </p:cNvCxnSpPr>
          <p:nvPr userDrawn="1"/>
        </p:nvCxnSpPr>
        <p:spPr>
          <a:xfrm>
            <a:off x="476353" y="864175"/>
            <a:ext cx="3328827" cy="0"/>
          </a:xfrm>
          <a:prstGeom prst="line">
            <a:avLst/>
          </a:prstGeom>
          <a:ln>
            <a:solidFill>
              <a:srgbClr val="6F707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texte 21">
            <a:extLst>
              <a:ext uri="{FF2B5EF4-FFF2-40B4-BE49-F238E27FC236}">
                <a16:creationId xmlns:a16="http://schemas.microsoft.com/office/drawing/2014/main" id="{668740D6-A59A-2F43-80B4-F9047A13A0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43281" y="716882"/>
            <a:ext cx="7350903" cy="304800"/>
          </a:xfr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1500" kern="1200" dirty="0">
                <a:solidFill>
                  <a:srgbClr val="6F70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fr-FR" sz="1500">
              <a:solidFill>
                <a:srgbClr val="6F70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E10B22C-1149-40FF-BD8C-BC395FD5AAC8}"/>
              </a:ext>
            </a:extLst>
          </p:cNvPr>
          <p:cNvSpPr txBox="1"/>
          <p:nvPr userDrawn="1"/>
        </p:nvSpPr>
        <p:spPr>
          <a:xfrm>
            <a:off x="844744" y="6620631"/>
            <a:ext cx="7600911" cy="1306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fr-FR" sz="85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 / 6 octobre 2021/ MSSanté / </a:t>
            </a:r>
            <a:r>
              <a:rPr lang="fr-FR" sz="851" kern="1200">
                <a:solidFill>
                  <a:srgbClr val="6F70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Comment se préparer à l’arrivée du médico-social et de l’usager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34F0DA-D59A-471D-9BB5-9BE576A4B1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7196" t="29226" r="32955" b="36835"/>
          <a:stretch/>
        </p:blipFill>
        <p:spPr>
          <a:xfrm>
            <a:off x="1120324" y="405306"/>
            <a:ext cx="795477" cy="3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74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3" pos="303" userDrawn="1">
          <p15:clr>
            <a:srgbClr val="FBAE40"/>
          </p15:clr>
        </p15:guide>
        <p15:guide id="4" pos="2207" userDrawn="1">
          <p15:clr>
            <a:srgbClr val="FBAE40"/>
          </p15:clr>
        </p15:guide>
        <p15:guide id="5" pos="2547" userDrawn="1">
          <p15:clr>
            <a:srgbClr val="FBAE40"/>
          </p15:clr>
        </p15:guide>
        <p15:guide id="6" pos="4452" userDrawn="1">
          <p15:clr>
            <a:srgbClr val="FBAE40"/>
          </p15:clr>
        </p15:guide>
        <p15:guide id="7" pos="4793" userDrawn="1">
          <p15:clr>
            <a:srgbClr val="FBAE40"/>
          </p15:clr>
        </p15:guide>
        <p15:guide id="8" pos="669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918D9E6-B8F5-2E4C-9074-F668336B6FEA}"/>
              </a:ext>
            </a:extLst>
          </p:cNvPr>
          <p:cNvSpPr txBox="1"/>
          <p:nvPr userDrawn="1"/>
        </p:nvSpPr>
        <p:spPr>
          <a:xfrm>
            <a:off x="484964" y="6210771"/>
            <a:ext cx="6595672" cy="1306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fr-FR" sz="85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_2 / 00 mois AAAA / Titre du document / Réf. Document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E2AAFE-6E7B-B948-BB1E-A11FCAB1BB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55" y="501063"/>
            <a:ext cx="516648" cy="24999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16F48E5-0E63-DA43-8608-3BC3070E1512}"/>
              </a:ext>
            </a:extLst>
          </p:cNvPr>
          <p:cNvCxnSpPr>
            <a:cxnSpLocks/>
          </p:cNvCxnSpPr>
          <p:nvPr userDrawn="1"/>
        </p:nvCxnSpPr>
        <p:spPr>
          <a:xfrm>
            <a:off x="476353" y="864175"/>
            <a:ext cx="3328827" cy="0"/>
          </a:xfrm>
          <a:prstGeom prst="line">
            <a:avLst/>
          </a:prstGeom>
          <a:ln>
            <a:solidFill>
              <a:srgbClr val="6F707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texte 21">
            <a:extLst>
              <a:ext uri="{FF2B5EF4-FFF2-40B4-BE49-F238E27FC236}">
                <a16:creationId xmlns:a16="http://schemas.microsoft.com/office/drawing/2014/main" id="{0CEA7094-6040-4349-93BD-6821BE44C5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3281" y="716882"/>
            <a:ext cx="7350903" cy="304800"/>
          </a:xfr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1500" kern="1200" dirty="0">
                <a:solidFill>
                  <a:srgbClr val="6F70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Nos clients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06563884-098B-42AE-937F-3E26F1719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33F58-996B-6244-9794-480B52F9F7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247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03" userDrawn="1">
          <p15:clr>
            <a:srgbClr val="FBAE40"/>
          </p15:clr>
        </p15:guide>
        <p15:guide id="4" orient="horz" pos="323" userDrawn="1">
          <p15:clr>
            <a:srgbClr val="FBAE40"/>
          </p15:clr>
        </p15:guide>
        <p15:guide id="5" orient="horz" pos="397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courante /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A621F5B-FF75-8543-BB13-09D0857A7C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55" y="501063"/>
            <a:ext cx="516648" cy="24999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84C1CB7-3BF5-E649-A704-F54127880D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55" y="501063"/>
            <a:ext cx="516648" cy="249992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61A7CDA-04B5-A14A-A48C-2E58F37BBBD7}"/>
              </a:ext>
            </a:extLst>
          </p:cNvPr>
          <p:cNvCxnSpPr>
            <a:cxnSpLocks/>
          </p:cNvCxnSpPr>
          <p:nvPr userDrawn="1"/>
        </p:nvCxnSpPr>
        <p:spPr>
          <a:xfrm>
            <a:off x="476353" y="864175"/>
            <a:ext cx="3328827" cy="0"/>
          </a:xfrm>
          <a:prstGeom prst="line">
            <a:avLst/>
          </a:prstGeom>
          <a:ln>
            <a:solidFill>
              <a:srgbClr val="6F707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texte 21">
            <a:extLst>
              <a:ext uri="{FF2B5EF4-FFF2-40B4-BE49-F238E27FC236}">
                <a16:creationId xmlns:a16="http://schemas.microsoft.com/office/drawing/2014/main" id="{668740D6-A59A-2F43-80B4-F9047A13A0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3281" y="716882"/>
            <a:ext cx="7350903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1500" kern="1200" dirty="0">
                <a:solidFill>
                  <a:srgbClr val="6F70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1500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Titre de la partie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58252903-7918-4726-844A-570A77A34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4919" y="1776778"/>
            <a:ext cx="10729263" cy="42170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just">
              <a:lnSpc>
                <a:spcPts val="2667"/>
              </a:lnSpc>
              <a:buNone/>
              <a:defRPr lang="fr-FR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just">
              <a:lnSpc>
                <a:spcPts val="2000"/>
              </a:lnSpc>
            </a:pPr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28F3A31-9C43-4D53-87F2-D440431BA3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19" y="1146318"/>
            <a:ext cx="10729263" cy="480400"/>
          </a:xfrm>
        </p:spPr>
        <p:txBody>
          <a:bodyPr lIns="0" tIns="0" rIns="0" bIns="0">
            <a:normAutofit/>
          </a:bodyPr>
          <a:lstStyle>
            <a:lvl1pPr>
              <a:lnSpc>
                <a:spcPts val="3200"/>
              </a:lnSpc>
              <a:defRPr lang="fr-FR" sz="2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lnSpc>
                <a:spcPts val="2400"/>
              </a:lnSpc>
            </a:pPr>
            <a:r>
              <a:rPr lang="fr-FR" sz="2800" b="1">
                <a:latin typeface="Arial" panose="020B0604020202020204" pitchFamily="34" charset="0"/>
                <a:cs typeface="Arial" panose="020B0604020202020204" pitchFamily="34" charset="0"/>
              </a:rPr>
              <a:t>Cliquer pour ajouter un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E99D456-84FA-4C6B-A0C4-0B371773FD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7816" y="342245"/>
            <a:ext cx="1428513" cy="566462"/>
          </a:xfrm>
          <a:prstGeom prst="rect">
            <a:avLst/>
          </a:prstGeom>
        </p:spPr>
      </p:pic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4B16E781-9AD4-499B-9DE9-D1D341D0F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33F58-996B-6244-9794-480B52F9F7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9992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3" pos="303" userDrawn="1">
          <p15:clr>
            <a:srgbClr val="FBAE40"/>
          </p15:clr>
        </p15:guide>
        <p15:guide id="4" pos="2207" userDrawn="1">
          <p15:clr>
            <a:srgbClr val="FBAE40"/>
          </p15:clr>
        </p15:guide>
        <p15:guide id="5" pos="2547" userDrawn="1">
          <p15:clr>
            <a:srgbClr val="FBAE40"/>
          </p15:clr>
        </p15:guide>
        <p15:guide id="6" pos="4452" userDrawn="1">
          <p15:clr>
            <a:srgbClr val="FBAE40"/>
          </p15:clr>
        </p15:guide>
        <p15:guide id="7" pos="4793" userDrawn="1">
          <p15:clr>
            <a:srgbClr val="FBAE40"/>
          </p15:clr>
        </p15:guide>
        <p15:guide id="8" pos="669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E24A8F-A707-7F43-8A1F-50C442855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2419AB-7F41-1A4E-B8C4-E4557B5DCF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B252A1-267F-6447-A4D6-DC6805206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E4F72E-C3E4-AA41-BFE9-990FBADAA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A6251A-97C0-B24C-B593-41A3B8EBD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4929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66B529-C829-D843-9FDF-5510C0056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EBE48C-524F-0143-B758-034AC2A88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B8622D-FA1B-0444-AFEB-F82F62612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2DF431-41DE-5D41-8C06-8A9A6A732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56FDD2-4DAF-A74D-8C51-2BCD41BD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697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36C44A-1100-C24D-93A1-2D3239A84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0ED6DC-FFD3-DF43-AED1-71E1FC696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CB2390-BFAB-FC42-A9DF-46E5F2D63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760CEA-824A-0F48-93F6-B1CF6739C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7E6CC6-A724-794F-A4DB-8845A7344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2747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324204-BCAE-4341-B885-44870A9A1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976D9D-8F42-394E-AF16-D846C97729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EDBDAA-160A-834A-B468-E2BA6969E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F144A0-BB21-1C4E-B143-2698B5209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4103615-4905-504C-9AEA-A7B8153A9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AC634D-5633-9A45-8981-629D31FEA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32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EBBDAA-6B8D-BE49-922B-999AC59A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CF45A4-0FC7-6547-B21C-CE598DB37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D75BAC1-AD91-C443-845F-56026C448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A762FDD-33AF-494F-9134-EB65963D8B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2E92BCF-1135-EA48-A283-4372376F7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B5A4924-DD3F-C84C-A97A-EDD295551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D831DAA-DD3C-7944-A08C-BC4AF443F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2060C02-BA12-3142-8A57-45340CB77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159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E43A69-3374-1C42-8643-2C3C98BB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4A3A4FD-3097-1748-9092-CD16C2791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F2B6E07-8E60-5846-B99E-1A61F1008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9C562D-1E4C-424F-B7A9-1F26AA29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6886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D96BDF6-62CF-734D-B419-BF9652F0F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0A21E58-A400-E04F-A6BC-7BC289007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A5EBDF-F968-F841-AF6B-14F02D9CF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046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24AEF8-0BD6-964A-8A05-BA73ED730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E1CF5B-D556-314B-91D9-270C1D3DD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052EB6-7900-464F-ACC3-B88A91EDA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6F6E18-AEB2-2B4A-979A-E0AD0AA24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1F3939-3C39-F94B-848C-E4700C67B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5870E5-E192-E045-BB56-6718B44E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450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C1B207-59CD-004B-B392-04D2001D563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F2FED54-7BF5-F145-BDB3-E02F5549A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3959" y="519322"/>
            <a:ext cx="2641495" cy="79338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12B6354-07FA-0442-98F9-E30D1E5D6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3116" b="2943"/>
          <a:stretch/>
        </p:blipFill>
        <p:spPr>
          <a:xfrm>
            <a:off x="8105616" y="1542785"/>
            <a:ext cx="4086387" cy="5315216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57E41960-6857-DF46-A859-E5BE5CA3C7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387" y="2033417"/>
            <a:ext cx="1897431" cy="412557"/>
          </a:xfrm>
        </p:spPr>
        <p:txBody>
          <a:bodyPr lIns="0" tIns="0" rIns="0" bIns="0">
            <a:normAutofit/>
          </a:bodyPr>
          <a:lstStyle>
            <a:lvl1pPr>
              <a:defRPr lang="fr-FR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Sommaire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9C5B5C4-7BA0-3849-A36C-D0DEF3C2C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176" y="2648555"/>
            <a:ext cx="9691104" cy="1545315"/>
          </a:xfr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118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42936B-A69F-A546-BFE3-A8BC447F4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B83399C-B57E-244E-A90C-C39F7EBE6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E149850-658D-0940-A5E2-BE106F634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F525509-5F0D-0348-ADDF-20293E029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9F3984-432D-FC41-9C0A-F949D231E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E8BA43-8856-6644-86B3-4C9D462E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4510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0E88A9-2156-754C-8B74-A3E60B316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DE60BEE-38F6-534B-AC2F-5C1F2AC71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7D677E-38B6-BB4A-A700-CC768FAF7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437D72-4773-5542-9702-F6D56AA42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B3FBCB-97B8-4A4D-877E-DF260D3B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614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C23C3D1-9619-2F40-A4A4-351677752C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81F35E6-A9B4-2C4D-AC49-FFD1DA5F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62759C-7100-AA49-8867-836712A3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290218-494D-D24C-A3F7-3BDD32202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12D575-EB35-F94C-9C9F-DEEE8FB23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218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ACA10F6-3E96-6540-9DE6-E2EBE1084AE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8563CFB-9621-6148-851E-1B8C0CB3DE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3959" y="519322"/>
            <a:ext cx="2641495" cy="79338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EF446ED-4511-A742-BE50-4E198690D1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r="27434" b="23036"/>
          <a:stretch/>
        </p:blipFill>
        <p:spPr>
          <a:xfrm>
            <a:off x="7335295" y="860157"/>
            <a:ext cx="4856708" cy="5997844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5209781F-2CF8-3246-A11F-87B28488C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834" y="2285603"/>
            <a:ext cx="6332521" cy="1462781"/>
          </a:xfrm>
        </p:spPr>
        <p:txBody>
          <a:bodyPr lIns="0" tIns="0" rIns="0" bIns="0" anchor="b">
            <a:normAutofit/>
          </a:bodyPr>
          <a:lstStyle>
            <a:lvl1pPr>
              <a:defRPr lang="fr-FR" sz="4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PARTIE</a:t>
            </a:r>
            <a:br>
              <a:rPr lang="fr-FR"/>
            </a:br>
            <a:r>
              <a:rPr lang="fr-FR"/>
              <a:t>(INTERCALAIRE)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B4AD1FD0-4665-9D43-A14E-72B3BA3DDDE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3828" y="3998745"/>
            <a:ext cx="4294640" cy="308562"/>
          </a:xfrm>
        </p:spPr>
        <p:txBody>
          <a:bodyPr lIns="0" tIns="0" rIns="0" bIns="0">
            <a:noAutofit/>
          </a:bodyPr>
          <a:lstStyle>
            <a:lvl1pPr marL="0" indent="0" algn="l" defTabSz="914377" rtl="0" eaLnBrk="1" latinLnBrk="0" hangingPunct="1">
              <a:lnSpc>
                <a:spcPts val="2400"/>
              </a:lnSpc>
              <a:buNone/>
              <a:defRPr lang="fr-FR" sz="24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832105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A77CEFF-C9A5-B44E-8097-C6D8CE6F29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71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B67394-3F03-0B41-9F23-F1019F879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3959" y="519322"/>
            <a:ext cx="2641495" cy="79338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8E3CCD0-EF97-8346-B301-6960F00C3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0299" r="9083" b="12517"/>
          <a:stretch/>
        </p:blipFill>
        <p:spPr>
          <a:xfrm>
            <a:off x="9994394" y="0"/>
            <a:ext cx="2197609" cy="685800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0415C11F-44AC-C24D-9D2F-6897A4020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834" y="2285603"/>
            <a:ext cx="6332521" cy="1462781"/>
          </a:xfrm>
        </p:spPr>
        <p:txBody>
          <a:bodyPr lIns="0" tIns="0" rIns="0" bIns="0" anchor="b">
            <a:normAutofit/>
          </a:bodyPr>
          <a:lstStyle>
            <a:lvl1pPr>
              <a:defRPr lang="fr-FR" sz="4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EXEMPLES </a:t>
            </a:r>
            <a:br>
              <a:rPr lang="fr-FR"/>
            </a:br>
            <a:r>
              <a:rPr lang="fr-FR"/>
              <a:t>DE CONTENUS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A9ECA64F-AF84-DC4F-8A30-80E2309F5E0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3828" y="3998745"/>
            <a:ext cx="4294640" cy="308562"/>
          </a:xfrm>
        </p:spPr>
        <p:txBody>
          <a:bodyPr lIns="0" tIns="0" rIns="0" bIns="0">
            <a:noAutofit/>
          </a:bodyPr>
          <a:lstStyle>
            <a:lvl1pPr marL="0" indent="0" algn="l" defTabSz="914377" rtl="0" eaLnBrk="1" latinLnBrk="0" hangingPunct="1">
              <a:lnSpc>
                <a:spcPts val="2400"/>
              </a:lnSpc>
              <a:buNone/>
              <a:defRPr lang="fr-FR" sz="24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Sous-titre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52FB473C-8539-4BB3-A138-23500A29CB2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90834" y="6341130"/>
            <a:ext cx="4294640" cy="308562"/>
          </a:xfrm>
        </p:spPr>
        <p:txBody>
          <a:bodyPr lIns="0" tIns="0" rIns="0" bIns="0">
            <a:noAutofit/>
          </a:bodyPr>
          <a:lstStyle>
            <a:lvl1pPr marL="0" indent="0" algn="l" defTabSz="914377" rtl="0" eaLnBrk="1" latinLnBrk="0" hangingPunct="1">
              <a:lnSpc>
                <a:spcPts val="2400"/>
              </a:lnSpc>
              <a:buNone/>
              <a:defRPr lang="fr-FR" sz="85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416936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arti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8BF51FF9-91D6-DB4F-8D0F-4EAD40206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3014208"/>
            <a:ext cx="3662775" cy="22911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94A2F6D-3469-C841-9F39-9AA0B64846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" y="1673"/>
            <a:ext cx="12191999" cy="68546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75045FC-21AB-8341-BFC2-4A16AC088D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0355" y="501063"/>
            <a:ext cx="516648" cy="249992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3CF3C63-C2E5-F14C-A190-AEA1F151930B}"/>
              </a:ext>
            </a:extLst>
          </p:cNvPr>
          <p:cNvCxnSpPr>
            <a:cxnSpLocks/>
          </p:cNvCxnSpPr>
          <p:nvPr userDrawn="1"/>
        </p:nvCxnSpPr>
        <p:spPr>
          <a:xfrm>
            <a:off x="476353" y="864175"/>
            <a:ext cx="3328827" cy="0"/>
          </a:xfrm>
          <a:prstGeom prst="line">
            <a:avLst/>
          </a:prstGeom>
          <a:ln>
            <a:solidFill>
              <a:srgbClr val="6F707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re 1">
            <a:extLst>
              <a:ext uri="{FF2B5EF4-FFF2-40B4-BE49-F238E27FC236}">
                <a16:creationId xmlns:a16="http://schemas.microsoft.com/office/drawing/2014/main" id="{DDCD3B5B-05E9-A849-8625-33CB5A51FD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2823" y="1799198"/>
            <a:ext cx="7484076" cy="480400"/>
          </a:xfrm>
        </p:spPr>
        <p:txBody>
          <a:bodyPr lIns="0" tIns="0" rIns="0" bIns="0">
            <a:normAutofit/>
          </a:bodyPr>
          <a:lstStyle>
            <a:lvl1pPr>
              <a:lnSpc>
                <a:spcPts val="3200"/>
              </a:lnSpc>
              <a:defRPr lang="fr-FR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lnSpc>
                <a:spcPts val="2400"/>
              </a:lnSpc>
            </a:pPr>
            <a:r>
              <a:rPr lang="fr-FR" sz="2800" b="1">
                <a:latin typeface="Arial" panose="020B0604020202020204" pitchFamily="34" charset="0"/>
                <a:cs typeface="Arial" panose="020B0604020202020204" pitchFamily="34" charset="0"/>
              </a:rPr>
              <a:t>Cliquer pour ajouter un titre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08808046-E445-DE40-A5C0-05567F14E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2823" y="2376618"/>
            <a:ext cx="7484076" cy="3054491"/>
          </a:xfrm>
        </p:spPr>
        <p:txBody>
          <a:bodyPr lIns="0" tIns="0" rIns="0" bIns="0">
            <a:normAutofit/>
          </a:bodyPr>
          <a:lstStyle>
            <a:lvl1pPr marL="0" indent="0" algn="just">
              <a:lnSpc>
                <a:spcPts val="2667"/>
              </a:lnSpc>
              <a:buNone/>
              <a:defRPr lang="fr-FR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just">
              <a:lnSpc>
                <a:spcPts val="2000"/>
              </a:lnSpc>
            </a:pPr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FE6A3AC-1D9F-6B40-B804-BC70C5D713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3280" y="716882"/>
            <a:ext cx="7063619" cy="304800"/>
          </a:xfr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1500" kern="1200" dirty="0">
                <a:solidFill>
                  <a:srgbClr val="6F70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partie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C09E4D1-C2C0-43E2-B114-F154E18A6D02}"/>
              </a:ext>
            </a:extLst>
          </p:cNvPr>
          <p:cNvSpPr txBox="1"/>
          <p:nvPr userDrawn="1"/>
        </p:nvSpPr>
        <p:spPr>
          <a:xfrm>
            <a:off x="806243" y="6572504"/>
            <a:ext cx="7600911" cy="1306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fr-FR" sz="85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 / 6 octobre 2021/ MSSanté / </a:t>
            </a:r>
            <a:r>
              <a:rPr lang="fr-FR" sz="851" kern="1200">
                <a:solidFill>
                  <a:srgbClr val="6F70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Comment se préparer à l’arrivée du médico-social et de l’usager ?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AAC4D39-4226-4AE4-BA3D-91FE7F9F31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7196" t="29226" r="32955" b="36835"/>
          <a:stretch/>
        </p:blipFill>
        <p:spPr>
          <a:xfrm>
            <a:off x="1120324" y="405306"/>
            <a:ext cx="795477" cy="3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70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article / Fo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42F5E0A-62D6-3649-B081-B1396B1130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55" y="501063"/>
            <a:ext cx="516648" cy="249992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3284865-CFF5-384E-8D1E-E95C88F61152}"/>
              </a:ext>
            </a:extLst>
          </p:cNvPr>
          <p:cNvCxnSpPr>
            <a:cxnSpLocks/>
          </p:cNvCxnSpPr>
          <p:nvPr userDrawn="1"/>
        </p:nvCxnSpPr>
        <p:spPr>
          <a:xfrm>
            <a:off x="476353" y="864175"/>
            <a:ext cx="3328827" cy="0"/>
          </a:xfrm>
          <a:prstGeom prst="line">
            <a:avLst/>
          </a:prstGeom>
          <a:ln>
            <a:solidFill>
              <a:srgbClr val="6F707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21">
            <a:extLst>
              <a:ext uri="{FF2B5EF4-FFF2-40B4-BE49-F238E27FC236}">
                <a16:creationId xmlns:a16="http://schemas.microsoft.com/office/drawing/2014/main" id="{AF16BD01-4833-1145-B1F4-E80F47DC6A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3281" y="716882"/>
            <a:ext cx="7042895" cy="304800"/>
          </a:xfr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1500" kern="1200" dirty="0">
                <a:solidFill>
                  <a:srgbClr val="6F70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partie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8816FF46-CBD5-4942-B676-27BE5BD81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356" y="1799198"/>
            <a:ext cx="5625645" cy="480400"/>
          </a:xfrm>
        </p:spPr>
        <p:txBody>
          <a:bodyPr lIns="0" tIns="0" rIns="0" bIns="0">
            <a:noAutofit/>
          </a:bodyPr>
          <a:lstStyle>
            <a:lvl1pPr>
              <a:lnSpc>
                <a:spcPts val="3200"/>
              </a:lnSpc>
              <a:defRPr lang="fr-FR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lnSpc>
                <a:spcPts val="2400"/>
              </a:lnSpc>
            </a:pPr>
            <a:r>
              <a:rPr lang="fr-FR" sz="2800" b="1">
                <a:latin typeface="Arial" panose="020B0604020202020204" pitchFamily="34" charset="0"/>
                <a:cs typeface="Arial" panose="020B0604020202020204" pitchFamily="34" charset="0"/>
              </a:rPr>
              <a:t>Cliquer pour ajouter un titre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A7E251FD-9F0E-194D-8757-F7FD7B73E0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356" y="2376618"/>
            <a:ext cx="5625645" cy="3054491"/>
          </a:xfrm>
        </p:spPr>
        <p:txBody>
          <a:bodyPr lIns="0" tIns="0" rIns="0" bIns="0">
            <a:noAutofit/>
          </a:bodyPr>
          <a:lstStyle>
            <a:lvl1pPr marL="0" indent="0" algn="just">
              <a:lnSpc>
                <a:spcPts val="2667"/>
              </a:lnSpc>
              <a:buNone/>
              <a:defRPr lang="fr-FR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just">
              <a:lnSpc>
                <a:spcPts val="2000"/>
              </a:lnSpc>
            </a:pPr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3160268-7C44-E042-BBDA-469CAAA4A9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</a:blip>
          <a:srcRect r="3577" b="2929"/>
          <a:stretch/>
        </p:blipFill>
        <p:spPr>
          <a:xfrm>
            <a:off x="6762763" y="493776"/>
            <a:ext cx="5429239" cy="636422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A9863F0-8B29-42B9-9A49-260792BC5C7B}"/>
              </a:ext>
            </a:extLst>
          </p:cNvPr>
          <p:cNvSpPr txBox="1"/>
          <p:nvPr userDrawn="1"/>
        </p:nvSpPr>
        <p:spPr>
          <a:xfrm>
            <a:off x="806243" y="6572504"/>
            <a:ext cx="7600911" cy="1306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fr-FR" sz="85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 / 6 octobre 2021/ MSSanté / </a:t>
            </a:r>
            <a:r>
              <a:rPr lang="fr-FR" sz="851" kern="1200">
                <a:solidFill>
                  <a:srgbClr val="6F70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Comment se préparer à l’arrivée du médico-social et de l’usager 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C892C43-585E-47BF-BD48-13F5292C9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196" t="29226" r="32955" b="36835"/>
          <a:stretch/>
        </p:blipFill>
        <p:spPr>
          <a:xfrm>
            <a:off x="1120324" y="405306"/>
            <a:ext cx="795477" cy="3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52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A77CEFF-C9A5-B44E-8097-C6D8CE6F29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71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B67394-3F03-0B41-9F23-F1019F879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3959" y="519322"/>
            <a:ext cx="2641495" cy="79338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8E3CCD0-EF97-8346-B301-6960F00C3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0299" r="9083" b="12517"/>
          <a:stretch/>
        </p:blipFill>
        <p:spPr>
          <a:xfrm>
            <a:off x="9994394" y="0"/>
            <a:ext cx="2197609" cy="685800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0415C11F-44AC-C24D-9D2F-6897A4020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834" y="2285603"/>
            <a:ext cx="6332521" cy="1462781"/>
          </a:xfrm>
        </p:spPr>
        <p:txBody>
          <a:bodyPr lIns="0" tIns="0" rIns="0" bIns="0" anchor="b">
            <a:normAutofit/>
          </a:bodyPr>
          <a:lstStyle>
            <a:lvl1pPr>
              <a:defRPr lang="fr-FR" sz="4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EXEMPLES </a:t>
            </a:r>
            <a:br>
              <a:rPr lang="fr-FR"/>
            </a:br>
            <a:r>
              <a:rPr lang="fr-FR"/>
              <a:t>DE CONTENUS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A9ECA64F-AF84-DC4F-8A30-80E2309F5E0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3828" y="3998745"/>
            <a:ext cx="4294640" cy="308562"/>
          </a:xfrm>
        </p:spPr>
        <p:txBody>
          <a:bodyPr lIns="0" tIns="0" rIns="0" bIns="0">
            <a:noAutofit/>
          </a:bodyPr>
          <a:lstStyle>
            <a:lvl1pPr marL="0" indent="0" algn="l" defTabSz="914377" rtl="0" eaLnBrk="1" latinLnBrk="0" hangingPunct="1">
              <a:lnSpc>
                <a:spcPts val="2400"/>
              </a:lnSpc>
              <a:buNone/>
              <a:defRPr lang="fr-FR" sz="24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Sous-titre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21A1851-57D2-4A44-AD84-E09DD3D37994}"/>
              </a:ext>
            </a:extLst>
          </p:cNvPr>
          <p:cNvSpPr txBox="1"/>
          <p:nvPr userDrawn="1"/>
        </p:nvSpPr>
        <p:spPr>
          <a:xfrm>
            <a:off x="806307" y="6572504"/>
            <a:ext cx="6595672" cy="1306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85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 / 6 octobre 2021/ MSSanté / </a:t>
            </a:r>
            <a:r>
              <a:rPr lang="fr-FR" sz="85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Comment se préparer à l’arrivée du médico-social et de l’usager ?</a:t>
            </a:r>
          </a:p>
        </p:txBody>
      </p:sp>
    </p:spTree>
    <p:extLst>
      <p:ext uri="{BB962C8B-B14F-4D97-AF65-F5344CB8AC3E}">
        <p14:creationId xmlns:p14="http://schemas.microsoft.com/office/powerpoint/2010/main" val="270136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courante /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E639AB6-9388-304F-9B2A-E824A30F38F6}"/>
              </a:ext>
            </a:extLst>
          </p:cNvPr>
          <p:cNvSpPr txBox="1"/>
          <p:nvPr userDrawn="1"/>
        </p:nvSpPr>
        <p:spPr>
          <a:xfrm>
            <a:off x="484964" y="6210771"/>
            <a:ext cx="6595672" cy="1306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fr-FR" sz="85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_2 / 00 mois AAAA / Titre du document / Réf. Document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A621F5B-FF75-8543-BB13-09D0857A7C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55" y="501063"/>
            <a:ext cx="516648" cy="24999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84C1CB7-3BF5-E649-A704-F54127880D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55" y="501063"/>
            <a:ext cx="516648" cy="249992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61A7CDA-04B5-A14A-A48C-2E58F37BBBD7}"/>
              </a:ext>
            </a:extLst>
          </p:cNvPr>
          <p:cNvCxnSpPr>
            <a:cxnSpLocks/>
          </p:cNvCxnSpPr>
          <p:nvPr userDrawn="1"/>
        </p:nvCxnSpPr>
        <p:spPr>
          <a:xfrm>
            <a:off x="476353" y="864175"/>
            <a:ext cx="3328827" cy="0"/>
          </a:xfrm>
          <a:prstGeom prst="line">
            <a:avLst/>
          </a:prstGeom>
          <a:ln>
            <a:solidFill>
              <a:srgbClr val="6F707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texte 21">
            <a:extLst>
              <a:ext uri="{FF2B5EF4-FFF2-40B4-BE49-F238E27FC236}">
                <a16:creationId xmlns:a16="http://schemas.microsoft.com/office/drawing/2014/main" id="{668740D6-A59A-2F43-80B4-F9047A13A0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3281" y="716882"/>
            <a:ext cx="7350903" cy="304800"/>
          </a:xfr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1500" kern="1200" dirty="0">
                <a:solidFill>
                  <a:srgbClr val="6F70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1500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Trois ambitions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B6F64767-FDEE-40C7-B65A-A6B5F5060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33F58-996B-6244-9794-480B52F9F7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963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3" pos="303" userDrawn="1">
          <p15:clr>
            <a:srgbClr val="FBAE40"/>
          </p15:clr>
        </p15:guide>
        <p15:guide id="4" pos="2207" userDrawn="1">
          <p15:clr>
            <a:srgbClr val="FBAE40"/>
          </p15:clr>
        </p15:guide>
        <p15:guide id="5" pos="2547" userDrawn="1">
          <p15:clr>
            <a:srgbClr val="FBAE40"/>
          </p15:clr>
        </p15:guide>
        <p15:guide id="6" pos="4452" userDrawn="1">
          <p15:clr>
            <a:srgbClr val="FBAE40"/>
          </p15:clr>
        </p15:guide>
        <p15:guide id="7" pos="4793" userDrawn="1">
          <p15:clr>
            <a:srgbClr val="FBAE40"/>
          </p15:clr>
        </p15:guide>
        <p15:guide id="8" pos="669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urante / T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7A59429-9FBA-634C-9C97-8E84C83FDF71}"/>
              </a:ext>
            </a:extLst>
          </p:cNvPr>
          <p:cNvSpPr txBox="1"/>
          <p:nvPr userDrawn="1"/>
        </p:nvSpPr>
        <p:spPr>
          <a:xfrm>
            <a:off x="484964" y="6210771"/>
            <a:ext cx="6595672" cy="1306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fr-FR" sz="85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_2 / 00 mois AAAA / Titre du document / Réf. Document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8600334-B6C7-0443-9B4E-0E5B7BF04B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55" y="501063"/>
            <a:ext cx="516648" cy="24999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66330CD-26F9-1345-85DF-3C4D6DE0C6E3}"/>
              </a:ext>
            </a:extLst>
          </p:cNvPr>
          <p:cNvCxnSpPr>
            <a:cxnSpLocks/>
          </p:cNvCxnSpPr>
          <p:nvPr userDrawn="1"/>
        </p:nvCxnSpPr>
        <p:spPr>
          <a:xfrm>
            <a:off x="476353" y="864175"/>
            <a:ext cx="3328827" cy="0"/>
          </a:xfrm>
          <a:prstGeom prst="line">
            <a:avLst/>
          </a:prstGeom>
          <a:ln>
            <a:solidFill>
              <a:srgbClr val="6F707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4430932B-20B8-8147-8A6F-0E9FA7D522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3281" y="716882"/>
            <a:ext cx="7350903" cy="304800"/>
          </a:xfr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1500" kern="1200" dirty="0">
                <a:solidFill>
                  <a:srgbClr val="6F70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Une nouvelle organisation au service de la transformation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267816D-B085-ED45-B6D5-0864B331D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</a:blip>
          <a:srcRect r="33382" b="30372"/>
          <a:stretch/>
        </p:blipFill>
        <p:spPr>
          <a:xfrm>
            <a:off x="8055865" y="1824275"/>
            <a:ext cx="4136136" cy="503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6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D71D62-60F7-D640-ABA7-EAB3033C0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33F58-996B-6244-9794-480B52F9F77B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4EDF37C-BAA1-9F45-9E5A-C012BC18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C4A8D8-ED2F-8946-8D1E-7D7DB6D99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7BE01E-D4B0-4840-9F4A-224AD609F6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303DDE-1368-644D-AF97-0F270E62F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68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9" r:id="rId6"/>
    <p:sldLayoutId id="2147483691" r:id="rId7"/>
    <p:sldLayoutId id="2147483695" r:id="rId8"/>
    <p:sldLayoutId id="2147483699" r:id="rId9"/>
    <p:sldLayoutId id="2147483700" r:id="rId10"/>
    <p:sldLayoutId id="2147483702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4EDF37C-BAA1-9F45-9E5A-C012BC18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C4A8D8-ED2F-8946-8D1E-7D7DB6D99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7BE01E-D4B0-4840-9F4A-224AD609F6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303DDE-1368-644D-AF97-0F270E62F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D71D62-60F7-D640-ABA7-EAB3033C0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33F58-996B-6244-9794-480B52F9F77B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MSIPCMContentMarking" descr="{&quot;HashCode&quot;:-1489314896,&quot;Placement&quot;:&quot;Footer&quot;,&quot;Top&quot;:520.8117,&quot;Left&quot;:0.0,&quot;SlideWidth&quot;:960,&quot;SlideHeight&quot;:540}">
            <a:extLst>
              <a:ext uri="{FF2B5EF4-FFF2-40B4-BE49-F238E27FC236}">
                <a16:creationId xmlns:a16="http://schemas.microsoft.com/office/drawing/2014/main" id="{EAD3B581-DDE4-54D4-F80B-F50F2A35A326}"/>
              </a:ext>
            </a:extLst>
          </p:cNvPr>
          <p:cNvSpPr txBox="1"/>
          <p:nvPr userDrawn="1"/>
        </p:nvSpPr>
        <p:spPr>
          <a:xfrm>
            <a:off x="0" y="6614309"/>
            <a:ext cx="1304575" cy="24369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fr-FR" sz="900">
                <a:solidFill>
                  <a:srgbClr val="CF022B"/>
                </a:solidFill>
                <a:latin typeface="Tahoma" panose="020B0604030504040204" pitchFamily="34" charset="0"/>
              </a:rPr>
              <a:t>C2 – Usage restreint </a:t>
            </a:r>
          </a:p>
        </p:txBody>
      </p:sp>
    </p:spTree>
    <p:extLst>
      <p:ext uri="{BB962C8B-B14F-4D97-AF65-F5344CB8AC3E}">
        <p14:creationId xmlns:p14="http://schemas.microsoft.com/office/powerpoint/2010/main" val="2870484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3.xml"/><Relationship Id="rId7" Type="http://schemas.openxmlformats.org/officeDocument/2006/relationships/slide" Target="slide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9709E6-1188-4561-A419-BA3CC7C2D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>
                <a:latin typeface="Arial"/>
                <a:cs typeface="Arial"/>
              </a:rPr>
              <a:t>Guide de signature électronique du contrat Opérateur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FDE0E2-5A03-4974-8F5E-6D3A0AD2185F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fr-FR"/>
              <a:t>V2.0 – 22/04/2022</a:t>
            </a:r>
          </a:p>
        </p:txBody>
      </p:sp>
    </p:spTree>
    <p:extLst>
      <p:ext uri="{BB962C8B-B14F-4D97-AF65-F5344CB8AC3E}">
        <p14:creationId xmlns:p14="http://schemas.microsoft.com/office/powerpoint/2010/main" val="74468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DC290F1-9723-776C-CBE2-61AC0742CD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98" b="5263"/>
          <a:stretch/>
        </p:blipFill>
        <p:spPr>
          <a:xfrm>
            <a:off x="464921" y="2220094"/>
            <a:ext cx="9677833" cy="4346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F6E02D-97A9-4594-B21B-D616F395A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c. Signature du contrat par l’Opérateur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95A8C3-F99C-4D4B-864A-A944ADB31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21" y="1146683"/>
            <a:ext cx="10729263" cy="786866"/>
          </a:xfrm>
        </p:spPr>
        <p:txBody>
          <a:bodyPr>
            <a:noAutofit/>
          </a:bodyPr>
          <a:lstStyle/>
          <a:p>
            <a:r>
              <a:rPr lang="fr-FR" sz="1800" b="0">
                <a:latin typeface="Arial"/>
                <a:cs typeface="Arial"/>
              </a:rPr>
              <a:t>Signez le contrat Opérateur v2.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DE61E5-2FFE-4EBF-BB53-27E1C940B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10</a:t>
            </a:fld>
            <a:endParaRPr lang="fr-FR"/>
          </a:p>
        </p:txBody>
      </p:sp>
      <p:sp>
        <p:nvSpPr>
          <p:cNvPr id="15" name="Espace réservé du numéro de diapositive 11">
            <a:extLst>
              <a:ext uri="{FF2B5EF4-FFF2-40B4-BE49-F238E27FC236}">
                <a16:creationId xmlns:a16="http://schemas.microsoft.com/office/drawing/2014/main" id="{3E1577E8-9642-4D4F-AD95-6D458BEDAD9E}"/>
              </a:ext>
            </a:extLst>
          </p:cNvPr>
          <p:cNvSpPr txBox="1">
            <a:spLocks/>
          </p:cNvSpPr>
          <p:nvPr/>
        </p:nvSpPr>
        <p:spPr>
          <a:xfrm>
            <a:off x="8608998" y="63547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933F58-996B-6244-9794-480B52F9F77B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685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F6E02D-97A9-4594-B21B-D616F395A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c. Signature du contrat par l’Opérateur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95A8C3-F99C-4D4B-864A-A944ADB31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21" y="1146683"/>
            <a:ext cx="10729263" cy="786866"/>
          </a:xfrm>
        </p:spPr>
        <p:txBody>
          <a:bodyPr>
            <a:noAutofit/>
          </a:bodyPr>
          <a:lstStyle/>
          <a:p>
            <a:r>
              <a:rPr lang="fr-FR" sz="1800" b="0">
                <a:latin typeface="Arial"/>
                <a:cs typeface="Arial"/>
              </a:rPr>
              <a:t>S’affiche la confirmation de l’action de signature et la possibilité de télécharger le contrat signé.</a:t>
            </a:r>
            <a:br>
              <a:rPr lang="fr-FR" sz="1800" b="0">
                <a:latin typeface="Arial"/>
                <a:cs typeface="Arial"/>
              </a:rPr>
            </a:br>
            <a:r>
              <a:rPr lang="fr-FR" sz="1800" b="0">
                <a:latin typeface="Arial"/>
                <a:cs typeface="Arial"/>
              </a:rPr>
              <a:t>Vous recevez par mail une confirmation de la signature effectuée sur la plateforme.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DE61E5-2FFE-4EBF-BB53-27E1C940B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11</a:t>
            </a:fld>
            <a:endParaRPr lang="fr-FR"/>
          </a:p>
        </p:txBody>
      </p:sp>
      <p:sp>
        <p:nvSpPr>
          <p:cNvPr id="15" name="Espace réservé du numéro de diapositive 11">
            <a:extLst>
              <a:ext uri="{FF2B5EF4-FFF2-40B4-BE49-F238E27FC236}">
                <a16:creationId xmlns:a16="http://schemas.microsoft.com/office/drawing/2014/main" id="{3E1577E8-9642-4D4F-AD95-6D458BEDAD9E}"/>
              </a:ext>
            </a:extLst>
          </p:cNvPr>
          <p:cNvSpPr txBox="1">
            <a:spLocks/>
          </p:cNvSpPr>
          <p:nvPr/>
        </p:nvSpPr>
        <p:spPr>
          <a:xfrm>
            <a:off x="8608998" y="63547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933F58-996B-6244-9794-480B52F9F77B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984A1F2-D534-A326-3BF1-B9F9CEBE23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48" t="14898" r="24843" b="9599"/>
          <a:stretch/>
        </p:blipFill>
        <p:spPr>
          <a:xfrm>
            <a:off x="448471" y="2319688"/>
            <a:ext cx="5037406" cy="4137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ED6620A-E21A-F0D6-C342-848C997A5C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37" t="12210" r="27447" b="22106"/>
          <a:stretch/>
        </p:blipFill>
        <p:spPr>
          <a:xfrm>
            <a:off x="5829552" y="2319688"/>
            <a:ext cx="5410242" cy="4137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810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0725EA37-9E4D-4404-8821-1CFB38946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34" y="2285603"/>
            <a:ext cx="8478237" cy="1462781"/>
          </a:xfrm>
        </p:spPr>
        <p:txBody>
          <a:bodyPr>
            <a:normAutofit/>
          </a:bodyPr>
          <a:lstStyle/>
          <a:p>
            <a:r>
              <a:rPr lang="fr-FR"/>
              <a:t>2. Contre signature du contrat v2 par l’ANS</a:t>
            </a:r>
          </a:p>
        </p:txBody>
      </p:sp>
    </p:spTree>
    <p:extLst>
      <p:ext uri="{BB962C8B-B14F-4D97-AF65-F5344CB8AC3E}">
        <p14:creationId xmlns:p14="http://schemas.microsoft.com/office/powerpoint/2010/main" val="650693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F6E02D-97A9-4594-B21B-D616F395A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2. Signature du contrat v2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95A8C3-F99C-4D4B-864A-A944ADB31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21" y="1146683"/>
            <a:ext cx="10729263" cy="786866"/>
          </a:xfrm>
        </p:spPr>
        <p:txBody>
          <a:bodyPr>
            <a:noAutofit/>
          </a:bodyPr>
          <a:lstStyle/>
          <a:p>
            <a:r>
              <a:rPr lang="fr-FR" sz="1800" b="0">
                <a:latin typeface="Arial"/>
                <a:cs typeface="Arial"/>
              </a:rPr>
              <a:t>Dès signature du contrat par la Direction de l’ANS, vous recevez une notification avec la possibilité de télécharger le contrat signé des 2 parties.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DE61E5-2FFE-4EBF-BB53-27E1C940B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13</a:t>
            </a:fld>
            <a:endParaRPr lang="fr-FR"/>
          </a:p>
        </p:txBody>
      </p:sp>
      <p:sp>
        <p:nvSpPr>
          <p:cNvPr id="15" name="Espace réservé du numéro de diapositive 11">
            <a:extLst>
              <a:ext uri="{FF2B5EF4-FFF2-40B4-BE49-F238E27FC236}">
                <a16:creationId xmlns:a16="http://schemas.microsoft.com/office/drawing/2014/main" id="{3E1577E8-9642-4D4F-AD95-6D458BEDAD9E}"/>
              </a:ext>
            </a:extLst>
          </p:cNvPr>
          <p:cNvSpPr txBox="1">
            <a:spLocks/>
          </p:cNvSpPr>
          <p:nvPr/>
        </p:nvSpPr>
        <p:spPr>
          <a:xfrm>
            <a:off x="8608998" y="63547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933F58-996B-6244-9794-480B52F9F77B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24F1504-AE2D-B741-297D-906571203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21" t="16721" r="26816" b="22952"/>
          <a:stretch/>
        </p:blipFill>
        <p:spPr>
          <a:xfrm>
            <a:off x="3184358" y="2217508"/>
            <a:ext cx="5823284" cy="4137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1968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B24DAA3-62C0-4B90-A62C-002D991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Des questions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0093EDC-3500-4734-9E80-0710B188D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828" y="3998744"/>
            <a:ext cx="6868532" cy="91728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>
                <a:latin typeface="Arial"/>
                <a:cs typeface="Arial"/>
              </a:rPr>
              <a:t>Contactez-nous à :</a:t>
            </a:r>
          </a:p>
          <a:p>
            <a:r>
              <a:rPr lang="fr-FR" u="sng">
                <a:latin typeface="Arial"/>
                <a:cs typeface="Arial"/>
              </a:rPr>
              <a:t>monserviceclient.mssante@esante.gouv.fr</a:t>
            </a:r>
          </a:p>
        </p:txBody>
      </p:sp>
    </p:spTree>
    <p:extLst>
      <p:ext uri="{BB962C8B-B14F-4D97-AF65-F5344CB8AC3E}">
        <p14:creationId xmlns:p14="http://schemas.microsoft.com/office/powerpoint/2010/main" val="2363426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03744B15-1238-43D7-95F1-832DE4D22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Sommaire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3F30E290-5BD7-4E4D-8F57-14B634C795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>
          <a:xfrm>
            <a:off x="484176" y="2648555"/>
            <a:ext cx="7645836" cy="3915207"/>
          </a:xfrm>
        </p:spPr>
        <p:txBody>
          <a:bodyPr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fr-FR" sz="1050" dirty="0">
                <a:latin typeface="+mj-lt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Signature du contrat V2 côté Opérateur		    			                         </a:t>
            </a:r>
            <a:r>
              <a:rPr lang="fr-FR" sz="1050" dirty="0">
                <a:latin typeface="+mj-lt"/>
              </a:rPr>
              <a:t>3</a:t>
            </a:r>
          </a:p>
          <a:p>
            <a:pPr marL="685800" marR="0" lvl="1" indent="-228600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lang="fr-FR" sz="1000" u="sng" dirty="0">
                <a:solidFill>
                  <a:schemeClr val="bg1"/>
                </a:solidFill>
                <a:latin typeface="Arial" panose="020B0604020202020204"/>
                <a:cs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Remplissage du formulaire par l’opérateur    			  		4</a:t>
            </a:r>
            <a:endParaRPr kumimoji="0" lang="fr-FR" sz="1000" b="0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685800" lvl="1" indent="-228600">
              <a:lnSpc>
                <a:spcPct val="100000"/>
              </a:lnSpc>
              <a:spcBef>
                <a:spcPts val="600"/>
              </a:spcBef>
              <a:buFont typeface="+mj-lt"/>
              <a:buAutoNum type="alphaLcPeriod"/>
              <a:defRPr/>
            </a:pPr>
            <a:r>
              <a:rPr lang="fr-FR" sz="1000" dirty="0">
                <a:solidFill>
                  <a:schemeClr val="bg1"/>
                </a:solidFill>
                <a:latin typeface="+mj-lt"/>
                <a:cs typeface="Arial" panose="020B0604020202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Validation des données par l’ANS						6</a:t>
            </a:r>
            <a:endParaRPr lang="fr-FR" sz="1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685800" lvl="1" indent="-228600">
              <a:lnSpc>
                <a:spcPct val="100000"/>
              </a:lnSpc>
              <a:spcBef>
                <a:spcPts val="600"/>
              </a:spcBef>
              <a:buFont typeface="+mj-lt"/>
              <a:buAutoNum type="alphaLcPeriod"/>
              <a:defRPr/>
            </a:pPr>
            <a:r>
              <a:rPr lang="fr-FR" sz="1000" u="sng" dirty="0">
                <a:solidFill>
                  <a:schemeClr val="bg1"/>
                </a:solidFill>
                <a:latin typeface="+mj-lt"/>
                <a:cs typeface="Arial" panose="020B060402020202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Signature du contrat par l’Opérateur 			  	                                	7</a:t>
            </a:r>
            <a:endParaRPr lang="fr-FR" sz="1000" u="sng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685800" marR="0" lvl="1" indent="-228600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fr-FR" sz="1050" dirty="0">
              <a:latin typeface="+mj-lt"/>
            </a:endParaRP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fr-FR" sz="1050" u="sng" dirty="0">
                <a:latin typeface="+mj-lt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Contre signature du contrat V2 par l’ANS					12</a:t>
            </a:r>
            <a:endParaRPr lang="fr-FR" sz="1050" u="sng" dirty="0">
              <a:latin typeface="+mj-lt"/>
            </a:endParaRPr>
          </a:p>
          <a:p>
            <a:pPr marL="685800" marR="0" lvl="1" indent="-228600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lang="fr-FR" sz="1000" u="sng" dirty="0">
                <a:solidFill>
                  <a:schemeClr val="bg1"/>
                </a:solidFill>
                <a:latin typeface="+mj-lt"/>
                <a:cs typeface="Arial" panose="020B0604020202020204" pitchFamily="34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Contre-signature du contrat par l’ANS					13</a:t>
            </a:r>
            <a:endParaRPr lang="fr-FR" sz="1000" u="sng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fr-FR" sz="10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9909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0725EA37-9E4D-4404-8821-1CFB38946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34" y="2285603"/>
            <a:ext cx="8478237" cy="1462781"/>
          </a:xfrm>
        </p:spPr>
        <p:txBody>
          <a:bodyPr>
            <a:normAutofit/>
          </a:bodyPr>
          <a:lstStyle/>
          <a:p>
            <a:r>
              <a:rPr lang="fr-FR"/>
              <a:t>1. Signature du contrat V2 côté Opérateur</a:t>
            </a:r>
          </a:p>
        </p:txBody>
      </p:sp>
    </p:spTree>
    <p:extLst>
      <p:ext uri="{BB962C8B-B14F-4D97-AF65-F5344CB8AC3E}">
        <p14:creationId xmlns:p14="http://schemas.microsoft.com/office/powerpoint/2010/main" val="607185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F6E02D-97A9-4594-B21B-D616F395A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a. Remplissage du formulaire par l’opérateur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DE61E5-2FFE-4EBF-BB53-27E1C940B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4</a:t>
            </a:fld>
            <a:endParaRPr lang="fr-FR"/>
          </a:p>
        </p:txBody>
      </p:sp>
      <p:sp>
        <p:nvSpPr>
          <p:cNvPr id="15" name="Espace réservé du numéro de diapositive 11">
            <a:extLst>
              <a:ext uri="{FF2B5EF4-FFF2-40B4-BE49-F238E27FC236}">
                <a16:creationId xmlns:a16="http://schemas.microsoft.com/office/drawing/2014/main" id="{3E1577E8-9642-4D4F-AD95-6D458BEDAD9E}"/>
              </a:ext>
            </a:extLst>
          </p:cNvPr>
          <p:cNvSpPr txBox="1">
            <a:spLocks/>
          </p:cNvSpPr>
          <p:nvPr/>
        </p:nvSpPr>
        <p:spPr>
          <a:xfrm>
            <a:off x="8608998" y="63547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933F58-996B-6244-9794-480B52F9F77B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599B7E-5321-4378-DB96-B9B892E8E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4899" r="137" b="14025"/>
          <a:stretch/>
        </p:blipFill>
        <p:spPr>
          <a:xfrm>
            <a:off x="2159260" y="2807912"/>
            <a:ext cx="7873479" cy="3152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A386BBFC-AE70-EF06-35F8-0665A6598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21" y="1137058"/>
            <a:ext cx="10729263" cy="1192256"/>
          </a:xfrm>
        </p:spPr>
        <p:txBody>
          <a:bodyPr>
            <a:noAutofit/>
          </a:bodyPr>
          <a:lstStyle/>
          <a:p>
            <a:r>
              <a:rPr lang="fr-FR" sz="1800" b="0">
                <a:latin typeface="Arial"/>
                <a:cs typeface="Arial"/>
              </a:rPr>
              <a:t>Après avoir cliqué sur le lien de signature électronique sur le site « mssante.fr », vous êtes redirigé sur un formulaire de saisie de données pour construction du contrat Opérateur V2.</a:t>
            </a:r>
            <a:br>
              <a:rPr lang="fr-FR" sz="1800" b="0">
                <a:latin typeface="Arial"/>
                <a:cs typeface="Arial"/>
              </a:rPr>
            </a:br>
            <a:r>
              <a:rPr lang="fr-FR" sz="1800" b="0"/>
              <a:t>Renseignez votre adresse électronique afin de recevoir les notifications de signature.</a:t>
            </a:r>
          </a:p>
        </p:txBody>
      </p:sp>
    </p:spTree>
    <p:extLst>
      <p:ext uri="{BB962C8B-B14F-4D97-AF65-F5344CB8AC3E}">
        <p14:creationId xmlns:p14="http://schemas.microsoft.com/office/powerpoint/2010/main" val="3588911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F6E02D-97A9-4594-B21B-D616F395A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a. Remplissage du formulaire par l’opérateur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DE61E5-2FFE-4EBF-BB53-27E1C940B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5</a:t>
            </a:fld>
            <a:endParaRPr lang="fr-FR"/>
          </a:p>
        </p:txBody>
      </p:sp>
      <p:sp>
        <p:nvSpPr>
          <p:cNvPr id="15" name="Espace réservé du numéro de diapositive 11">
            <a:extLst>
              <a:ext uri="{FF2B5EF4-FFF2-40B4-BE49-F238E27FC236}">
                <a16:creationId xmlns:a16="http://schemas.microsoft.com/office/drawing/2014/main" id="{3E1577E8-9642-4D4F-AD95-6D458BEDAD9E}"/>
              </a:ext>
            </a:extLst>
          </p:cNvPr>
          <p:cNvSpPr txBox="1">
            <a:spLocks/>
          </p:cNvSpPr>
          <p:nvPr/>
        </p:nvSpPr>
        <p:spPr>
          <a:xfrm>
            <a:off x="8608998" y="63547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933F58-996B-6244-9794-480B52F9F77B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2CB5EAB2-D03D-FCE2-811C-90E0EC241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21" y="1146683"/>
            <a:ext cx="10729263" cy="786866"/>
          </a:xfrm>
        </p:spPr>
        <p:txBody>
          <a:bodyPr>
            <a:noAutofit/>
          </a:bodyPr>
          <a:lstStyle/>
          <a:p>
            <a:r>
              <a:rPr lang="fr-FR" sz="1800" b="0">
                <a:latin typeface="Arial"/>
                <a:cs typeface="Arial"/>
              </a:rPr>
              <a:t>Renseignez tous les champs du formulaire afin de pouvoir le soumettre à validation.</a:t>
            </a:r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8618159B-EA6A-76EA-1F1E-2C156B90C401}"/>
              </a:ext>
            </a:extLst>
          </p:cNvPr>
          <p:cNvSpPr/>
          <p:nvPr/>
        </p:nvSpPr>
        <p:spPr>
          <a:xfrm>
            <a:off x="5497631" y="3008269"/>
            <a:ext cx="690218" cy="288758"/>
          </a:xfrm>
          <a:prstGeom prst="rightArrow">
            <a:avLst/>
          </a:prstGeom>
          <a:solidFill>
            <a:srgbClr val="CA07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CD68411-87ED-BE85-41E9-9CD86D5EE337}"/>
              </a:ext>
            </a:extLst>
          </p:cNvPr>
          <p:cNvSpPr txBox="1"/>
          <p:nvPr/>
        </p:nvSpPr>
        <p:spPr>
          <a:xfrm>
            <a:off x="5707804" y="4836436"/>
            <a:ext cx="52068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800" b="0" i="1">
                <a:latin typeface="Arial"/>
                <a:cs typeface="Arial"/>
              </a:rPr>
              <a:t>Les données ser</a:t>
            </a:r>
            <a:r>
              <a:rPr lang="fr-FR" i="1">
                <a:latin typeface="Arial"/>
                <a:cs typeface="Arial"/>
              </a:rPr>
              <a:t>ont ensuite vérifiées et validées par les équipes de l’ANS.</a:t>
            </a:r>
          </a:p>
          <a:p>
            <a:pPr algn="just"/>
            <a:r>
              <a:rPr lang="fr-FR" i="1">
                <a:latin typeface="Arial"/>
                <a:cs typeface="Arial"/>
              </a:rPr>
              <a:t>Vous recevrez, par mail, une invitation afin de signer électroniquement votre contrat.</a:t>
            </a:r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1200AC7-09A5-4572-939D-EC80D0290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18" y="2073416"/>
            <a:ext cx="3316099" cy="4562994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6832336-E7E1-4587-1E29-A0B6557E22F4}"/>
              </a:ext>
            </a:extLst>
          </p:cNvPr>
          <p:cNvSpPr/>
          <p:nvPr/>
        </p:nvSpPr>
        <p:spPr>
          <a:xfrm>
            <a:off x="3843281" y="6313764"/>
            <a:ext cx="596767" cy="32264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95EF5E7-EA31-443B-B581-AC28A1D98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789" y="1976770"/>
            <a:ext cx="3792901" cy="2466320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55840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F6E02D-97A9-4594-B21B-D616F395A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b. Validation des données par l’ANS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95A8C3-F99C-4D4B-864A-A944ADB31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21" y="1208775"/>
            <a:ext cx="10729263" cy="786866"/>
          </a:xfrm>
        </p:spPr>
        <p:txBody>
          <a:bodyPr>
            <a:noAutofit/>
          </a:bodyPr>
          <a:lstStyle/>
          <a:p>
            <a:r>
              <a:rPr lang="fr-FR" sz="1800" b="0">
                <a:latin typeface="Arial"/>
                <a:cs typeface="Arial"/>
              </a:rPr>
              <a:t>Dès validation des données par l’ANS, vous recevez par mail une invitation à signer votre contrat.</a:t>
            </a:r>
            <a:br>
              <a:rPr lang="fr-FR" sz="1800" b="0">
                <a:latin typeface="Arial"/>
                <a:cs typeface="Arial"/>
              </a:rPr>
            </a:br>
            <a:r>
              <a:rPr lang="fr-FR" sz="1800" b="0">
                <a:latin typeface="Arial"/>
                <a:cs typeface="Arial"/>
              </a:rPr>
              <a:t>A réception du mail, vous avez un délai de 30 jours afin d’effectuer le processus de signature.</a:t>
            </a:r>
            <a:endParaRPr lang="fr-FR" sz="1800" b="0" i="1">
              <a:latin typeface="Arial"/>
              <a:cs typeface="Arial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DE61E5-2FFE-4EBF-BB53-27E1C940B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6</a:t>
            </a:fld>
            <a:endParaRPr lang="fr-FR"/>
          </a:p>
        </p:txBody>
      </p:sp>
      <p:sp>
        <p:nvSpPr>
          <p:cNvPr id="15" name="Espace réservé du numéro de diapositive 11">
            <a:extLst>
              <a:ext uri="{FF2B5EF4-FFF2-40B4-BE49-F238E27FC236}">
                <a16:creationId xmlns:a16="http://schemas.microsoft.com/office/drawing/2014/main" id="{3E1577E8-9642-4D4F-AD95-6D458BEDAD9E}"/>
              </a:ext>
            </a:extLst>
          </p:cNvPr>
          <p:cNvSpPr txBox="1">
            <a:spLocks/>
          </p:cNvSpPr>
          <p:nvPr/>
        </p:nvSpPr>
        <p:spPr>
          <a:xfrm>
            <a:off x="8608998" y="63547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933F58-996B-6244-9794-480B52F9F77B}" type="slidenum">
              <a:rPr lang="fr-FR" smtClean="0"/>
              <a:pPr/>
              <a:t>6</a:t>
            </a:fld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96D832F-5C0D-455E-A5C7-CD423447A0FA}"/>
              </a:ext>
            </a:extLst>
          </p:cNvPr>
          <p:cNvGrpSpPr/>
          <p:nvPr/>
        </p:nvGrpSpPr>
        <p:grpSpPr>
          <a:xfrm>
            <a:off x="1774664" y="2154536"/>
            <a:ext cx="8642673" cy="4202963"/>
            <a:chOff x="517369" y="2154536"/>
            <a:chExt cx="8642673" cy="420296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29DC477-D5B3-94BF-3073-C81F7CE05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447" t="11650" r="28395" b="8911"/>
            <a:stretch/>
          </p:blipFill>
          <p:spPr>
            <a:xfrm>
              <a:off x="517369" y="2154536"/>
              <a:ext cx="4244742" cy="42002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A000188-45BD-D44F-B342-17979CCE5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316" t="16721" r="36684" b="7338"/>
            <a:stretch/>
          </p:blipFill>
          <p:spPr>
            <a:xfrm>
              <a:off x="6503494" y="2154536"/>
              <a:ext cx="2656548" cy="42029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6F9321-A270-B44D-8DE0-E8C40276C64A}"/>
                </a:ext>
              </a:extLst>
            </p:cNvPr>
            <p:cNvSpPr/>
            <p:nvPr/>
          </p:nvSpPr>
          <p:spPr>
            <a:xfrm>
              <a:off x="1807154" y="4142948"/>
              <a:ext cx="1732547" cy="554179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9279B06-EE34-B88C-3346-527E55E79E3F}"/>
                </a:ext>
              </a:extLst>
            </p:cNvPr>
            <p:cNvSpPr/>
            <p:nvPr/>
          </p:nvSpPr>
          <p:spPr>
            <a:xfrm>
              <a:off x="7265470" y="3527659"/>
              <a:ext cx="1041132" cy="40907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lèche : droite 12">
              <a:extLst>
                <a:ext uri="{FF2B5EF4-FFF2-40B4-BE49-F238E27FC236}">
                  <a16:creationId xmlns:a16="http://schemas.microsoft.com/office/drawing/2014/main" id="{3B6D5A51-0FF8-2E82-A850-28E24DFCE76F}"/>
                </a:ext>
              </a:extLst>
            </p:cNvPr>
            <p:cNvSpPr/>
            <p:nvPr/>
          </p:nvSpPr>
          <p:spPr>
            <a:xfrm>
              <a:off x="5287693" y="3383280"/>
              <a:ext cx="690218" cy="288758"/>
            </a:xfrm>
            <a:prstGeom prst="rightArrow">
              <a:avLst/>
            </a:prstGeom>
            <a:solidFill>
              <a:srgbClr val="CA07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936478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F6E02D-97A9-4594-B21B-D616F395A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c. Signature du contrat par l’Opérateur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95A8C3-F99C-4D4B-864A-A944ADB31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21" y="1146683"/>
            <a:ext cx="10729263" cy="786866"/>
          </a:xfrm>
        </p:spPr>
        <p:txBody>
          <a:bodyPr>
            <a:noAutofit/>
          </a:bodyPr>
          <a:lstStyle/>
          <a:p>
            <a:r>
              <a:rPr lang="fr-FR" sz="1800" b="0">
                <a:latin typeface="Arial"/>
                <a:cs typeface="Arial"/>
              </a:rPr>
              <a:t>Prenez connaissance de la totalité des pages du contrat généré afin de pouvoir lancer l’opération de signature électronique.</a:t>
            </a:r>
            <a:endParaRPr lang="fr-FR" sz="1800" b="0" i="1">
              <a:latin typeface="Arial"/>
              <a:cs typeface="Arial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DE61E5-2FFE-4EBF-BB53-27E1C940B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7</a:t>
            </a:fld>
            <a:endParaRPr lang="fr-FR"/>
          </a:p>
        </p:txBody>
      </p:sp>
      <p:sp>
        <p:nvSpPr>
          <p:cNvPr id="15" name="Espace réservé du numéro de diapositive 11">
            <a:extLst>
              <a:ext uri="{FF2B5EF4-FFF2-40B4-BE49-F238E27FC236}">
                <a16:creationId xmlns:a16="http://schemas.microsoft.com/office/drawing/2014/main" id="{3E1577E8-9642-4D4F-AD95-6D458BEDAD9E}"/>
              </a:ext>
            </a:extLst>
          </p:cNvPr>
          <p:cNvSpPr txBox="1">
            <a:spLocks/>
          </p:cNvSpPr>
          <p:nvPr/>
        </p:nvSpPr>
        <p:spPr>
          <a:xfrm>
            <a:off x="8608998" y="63547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933F58-996B-6244-9794-480B52F9F77B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C275EBD-08B7-8BC6-40F4-E53E8760F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4898" r="-1131" b="5965"/>
          <a:stretch/>
        </p:blipFill>
        <p:spPr>
          <a:xfrm>
            <a:off x="464921" y="2220092"/>
            <a:ext cx="9808142" cy="4317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1351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568C71B-43E0-AFEA-6D70-CE5F474BC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37" r="210" b="5403"/>
          <a:stretch/>
        </p:blipFill>
        <p:spPr>
          <a:xfrm>
            <a:off x="464921" y="2220093"/>
            <a:ext cx="9590452" cy="4317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F6E02D-97A9-4594-B21B-D616F395A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c. Signature du contrat par l’Opérateur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DE61E5-2FFE-4EBF-BB53-27E1C940B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8</a:t>
            </a:fld>
            <a:endParaRPr lang="fr-FR"/>
          </a:p>
        </p:txBody>
      </p:sp>
      <p:sp>
        <p:nvSpPr>
          <p:cNvPr id="15" name="Espace réservé du numéro de diapositive 11">
            <a:extLst>
              <a:ext uri="{FF2B5EF4-FFF2-40B4-BE49-F238E27FC236}">
                <a16:creationId xmlns:a16="http://schemas.microsoft.com/office/drawing/2014/main" id="{3E1577E8-9642-4D4F-AD95-6D458BEDAD9E}"/>
              </a:ext>
            </a:extLst>
          </p:cNvPr>
          <p:cNvSpPr txBox="1">
            <a:spLocks/>
          </p:cNvSpPr>
          <p:nvPr/>
        </p:nvSpPr>
        <p:spPr>
          <a:xfrm>
            <a:off x="8608998" y="63547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933F58-996B-6244-9794-480B52F9F77B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217616-BDC9-224F-A853-099247459BEF}"/>
              </a:ext>
            </a:extLst>
          </p:cNvPr>
          <p:cNvSpPr/>
          <p:nvPr/>
        </p:nvSpPr>
        <p:spPr>
          <a:xfrm>
            <a:off x="9039342" y="5799773"/>
            <a:ext cx="1016031" cy="55337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4A45F08C-C347-432A-BFB6-3A109EC1F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b="0"/>
              <a:t>Cliquez sur le bouton « Signer » afin de recevoir l’OTP de signature électronique.</a:t>
            </a:r>
          </a:p>
        </p:txBody>
      </p:sp>
    </p:spTree>
    <p:extLst>
      <p:ext uri="{BB962C8B-B14F-4D97-AF65-F5344CB8AC3E}">
        <p14:creationId xmlns:p14="http://schemas.microsoft.com/office/powerpoint/2010/main" val="1982033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69234FD-393B-EFDB-4F2B-6D63941A1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21" y="2200842"/>
            <a:ext cx="9590452" cy="4346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F6E02D-97A9-4594-B21B-D616F395A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c. Signature du contrat par l’Opérateur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95A8C3-F99C-4D4B-864A-A944ADB31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21" y="1146683"/>
            <a:ext cx="11104645" cy="786866"/>
          </a:xfrm>
        </p:spPr>
        <p:txBody>
          <a:bodyPr>
            <a:noAutofit/>
          </a:bodyPr>
          <a:lstStyle/>
          <a:p>
            <a:r>
              <a:rPr lang="fr-FR" sz="1800" b="0">
                <a:latin typeface="Arial"/>
                <a:cs typeface="Arial"/>
              </a:rPr>
              <a:t>Saisissez l’OTP reçu.</a:t>
            </a:r>
            <a:endParaRPr lang="fr-FR" sz="1800" b="0" i="1">
              <a:latin typeface="Arial"/>
              <a:cs typeface="Arial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DE61E5-2FFE-4EBF-BB53-27E1C940B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9</a:t>
            </a:fld>
            <a:endParaRPr lang="fr-FR"/>
          </a:p>
        </p:txBody>
      </p:sp>
      <p:sp>
        <p:nvSpPr>
          <p:cNvPr id="15" name="Espace réservé du numéro de diapositive 11">
            <a:extLst>
              <a:ext uri="{FF2B5EF4-FFF2-40B4-BE49-F238E27FC236}">
                <a16:creationId xmlns:a16="http://schemas.microsoft.com/office/drawing/2014/main" id="{3E1577E8-9642-4D4F-AD95-6D458BEDAD9E}"/>
              </a:ext>
            </a:extLst>
          </p:cNvPr>
          <p:cNvSpPr txBox="1">
            <a:spLocks/>
          </p:cNvSpPr>
          <p:nvPr/>
        </p:nvSpPr>
        <p:spPr>
          <a:xfrm>
            <a:off x="8608998" y="63547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933F58-996B-6244-9794-480B52F9F77B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217869"/>
      </p:ext>
    </p:extLst>
  </p:cSld>
  <p:clrMapOvr>
    <a:masterClrMapping/>
  </p:clrMapOvr>
</p:sld>
</file>

<file path=ppt/theme/theme1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a1814b-164f-4a0f-9425-c47ca8742762">
      <Terms xmlns="http://schemas.microsoft.com/office/infopath/2007/PartnerControls"/>
    </lcf76f155ced4ddcb4097134ff3c332f>
    <TaxCatchAll xmlns="8ad5572e-946d-431f-afb3-648cea8e937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C4A5C19A77974BB449617DB77D5819" ma:contentTypeVersion="12" ma:contentTypeDescription="Crée un document." ma:contentTypeScope="" ma:versionID="10ba1f7ba2f79281b06cbc7d6cada62e">
  <xsd:schema xmlns:xsd="http://www.w3.org/2001/XMLSchema" xmlns:xs="http://www.w3.org/2001/XMLSchema" xmlns:p="http://schemas.microsoft.com/office/2006/metadata/properties" xmlns:ns2="f0a1814b-164f-4a0f-9425-c47ca8742762" xmlns:ns3="8ad5572e-946d-431f-afb3-648cea8e9374" targetNamespace="http://schemas.microsoft.com/office/2006/metadata/properties" ma:root="true" ma:fieldsID="0a8ff7c2de434bb02cd4919f33bcd380" ns2:_="" ns3:_="">
    <xsd:import namespace="f0a1814b-164f-4a0f-9425-c47ca8742762"/>
    <xsd:import namespace="8ad5572e-946d-431f-afb3-648cea8e93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a1814b-164f-4a0f-9425-c47ca87427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Balises d’images" ma:readOnly="false" ma:fieldId="{5cf76f15-5ced-4ddc-b409-7134ff3c332f}" ma:taxonomyMulti="true" ma:sspId="c4480557-28ee-4200-b705-f4b4ceb9c1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d5572e-946d-431f-afb3-648cea8e937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c5fc75e-f63c-4d73-b8a8-412230fdf0e6}" ma:internalName="TaxCatchAll" ma:showField="CatchAllData" ma:web="8ad5572e-946d-431f-afb3-648cea8e93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0C6C49-077F-4165-BE41-77925383F1AC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8ad5572e-946d-431f-afb3-648cea8e9374"/>
    <ds:schemaRef ds:uri="f0a1814b-164f-4a0f-9425-c47ca874276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C6D6396-9280-47C0-9192-B9E7639566FE}">
  <ds:schemaRefs>
    <ds:schemaRef ds:uri="8ad5572e-946d-431f-afb3-648cea8e9374"/>
    <ds:schemaRef ds:uri="f0a1814b-164f-4a0f-9425-c47ca874276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6DD072C-C636-41D1-8071-A19ECE0296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446</Words>
  <Application>Microsoft Office PowerPoint</Application>
  <PresentationFormat>Grand écran</PresentationFormat>
  <Paragraphs>63</Paragraphs>
  <Slides>14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2_Thème Office</vt:lpstr>
      <vt:lpstr>1_Thème Office</vt:lpstr>
      <vt:lpstr>Guide de signature électronique du contrat Opérateur</vt:lpstr>
      <vt:lpstr>Sommaire</vt:lpstr>
      <vt:lpstr>1. Signature du contrat V2 côté Opérateur</vt:lpstr>
      <vt:lpstr>Après avoir cliqué sur le lien de signature électronique sur le site « mssante.fr », vous êtes redirigé sur un formulaire de saisie de données pour construction du contrat Opérateur V2. Renseignez votre adresse électronique afin de recevoir les notifications de signature.</vt:lpstr>
      <vt:lpstr>Renseignez tous les champs du formulaire afin de pouvoir le soumettre à validation.</vt:lpstr>
      <vt:lpstr>Dès validation des données par l’ANS, vous recevez par mail une invitation à signer votre contrat. A réception du mail, vous avez un délai de 30 jours afin d’effectuer le processus de signature.</vt:lpstr>
      <vt:lpstr>Prenez connaissance de la totalité des pages du contrat généré afin de pouvoir lancer l’opération de signature électronique.</vt:lpstr>
      <vt:lpstr>Cliquez sur le bouton « Signer » afin de recevoir l’OTP de signature électronique.</vt:lpstr>
      <vt:lpstr>Saisissez l’OTP reçu.</vt:lpstr>
      <vt:lpstr>Signez le contrat Opérateur v2.</vt:lpstr>
      <vt:lpstr>S’affiche la confirmation de l’action de signature et la possibilité de télécharger le contrat signé. Vous recevez par mail une confirmation de la signature effectuée sur la plateforme.</vt:lpstr>
      <vt:lpstr>2. Contre signature du contrat v2 par l’ANS</vt:lpstr>
      <vt:lpstr>Dès signature du contrat par la Direction de l’ANS, vous recevez une notification avec la possibilité de télécharger le contrat signé des 2 parties.</vt:lpstr>
      <vt:lpstr>Des questions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Angela PHAM</cp:lastModifiedBy>
  <cp:revision>1</cp:revision>
  <cp:lastPrinted>2021-08-27T14:04:11Z</cp:lastPrinted>
  <dcterms:created xsi:type="dcterms:W3CDTF">2021-08-26T12:18:14Z</dcterms:created>
  <dcterms:modified xsi:type="dcterms:W3CDTF">2022-09-21T08:22:24Z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0x010100FEC4A5C19A77974BB449617DB77D5819</vt:lpwstr>
  </property>
  <property fmtid="{D5CDD505-2E9C-101B-9397-08002B2CF9AE}" pid="3" name="MSIP_Label_7bd1f144-26ac-4410-8fdb-05c7de218e82_Enabled">
    <vt:lpwstr>true</vt:lpwstr>
  </property>
  <property fmtid="{D5CDD505-2E9C-101B-9397-08002B2CF9AE}" pid="4" name="MSIP_Label_7bd1f144-26ac-4410-8fdb-05c7de218e82_SetDate">
    <vt:lpwstr>2022-09-20T12:25:57Z</vt:lpwstr>
  </property>
  <property fmtid="{D5CDD505-2E9C-101B-9397-08002B2CF9AE}" pid="5" name="MSIP_Label_7bd1f144-26ac-4410-8fdb-05c7de218e82_Method">
    <vt:lpwstr>Standard</vt:lpwstr>
  </property>
  <property fmtid="{D5CDD505-2E9C-101B-9397-08002B2CF9AE}" pid="6" name="MSIP_Label_7bd1f144-26ac-4410-8fdb-05c7de218e82_Name">
    <vt:lpwstr>FR Usage restreint</vt:lpwstr>
  </property>
  <property fmtid="{D5CDD505-2E9C-101B-9397-08002B2CF9AE}" pid="7" name="MSIP_Label_7bd1f144-26ac-4410-8fdb-05c7de218e82_SiteId">
    <vt:lpwstr>8b87af7d-8647-4dc7-8df4-5f69a2011bb5</vt:lpwstr>
  </property>
  <property fmtid="{D5CDD505-2E9C-101B-9397-08002B2CF9AE}" pid="8" name="MSIP_Label_7bd1f144-26ac-4410-8fdb-05c7de218e82_ActionId">
    <vt:lpwstr>b84b5cb5-746e-4ea1-80c6-bdb8c7dceb76</vt:lpwstr>
  </property>
  <property fmtid="{D5CDD505-2E9C-101B-9397-08002B2CF9AE}" pid="9" name="MSIP_Label_7bd1f144-26ac-4410-8fdb-05c7de218e82_ContentBits">
    <vt:lpwstr>3</vt:lpwstr>
  </property>
  <property fmtid="{D5CDD505-2E9C-101B-9397-08002B2CF9AE}" pid="10" name="MediaServiceImageTags">
    <vt:lpwstr/>
  </property>
</Properties>
</file>